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56" r:id="rId2"/>
    <p:sldId id="266" r:id="rId3"/>
    <p:sldId id="258" r:id="rId4"/>
    <p:sldId id="259" r:id="rId5"/>
    <p:sldId id="260" r:id="rId6"/>
    <p:sldId id="257" r:id="rId7"/>
    <p:sldId id="261" r:id="rId8"/>
    <p:sldId id="265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kezela Khabo" initials="BK" lastIdx="1" clrIdx="0">
    <p:extLst>
      <p:ext uri="{19B8F6BF-5375-455C-9EA6-DF929625EA0E}">
        <p15:presenceInfo xmlns:p15="http://schemas.microsoft.com/office/powerpoint/2012/main" userId="322cb91cc114d849" providerId="Windows Live"/>
      </p:ext>
    </p:extLst>
  </p:cmAuthor>
  <p:cmAuthor id="2" name="Barbara McKinney" initials="BM" lastIdx="1" clrIdx="1">
    <p:extLst>
      <p:ext uri="{19B8F6BF-5375-455C-9EA6-DF929625EA0E}">
        <p15:presenceInfo xmlns:p15="http://schemas.microsoft.com/office/powerpoint/2012/main" userId="b8effbe2df3cf0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4FC77-5F5C-4E87-BF1D-C8BC2A6BD2D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AB77C-DFFD-4922-974A-0E8AE27B9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00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Today’s training is a beginning in skill development.  </a:t>
            </a: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B06EB0-ED8E-413A-A711-038AF2C52F4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554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617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282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0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854E74-9F07-40BF-B980-E74D4EE9B8A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329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FF89-599D-4A29-A33E-193078575E8B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F426626-C80F-402E-8FE9-5C56D163D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5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FF89-599D-4A29-A33E-193078575E8B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6626-C80F-402E-8FE9-5C56D163D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5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FF89-599D-4A29-A33E-193078575E8B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6626-C80F-402E-8FE9-5C56D163D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FF89-599D-4A29-A33E-193078575E8B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6626-C80F-402E-8FE9-5C56D163D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7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D55FF89-599D-4A29-A33E-193078575E8B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F426626-C80F-402E-8FE9-5C56D163D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9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FF89-599D-4A29-A33E-193078575E8B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6626-C80F-402E-8FE9-5C56D163D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4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FF89-599D-4A29-A33E-193078575E8B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6626-C80F-402E-8FE9-5C56D163D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84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FF89-599D-4A29-A33E-193078575E8B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6626-C80F-402E-8FE9-5C56D163D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1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FF89-599D-4A29-A33E-193078575E8B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6626-C80F-402E-8FE9-5C56D163D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1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FF89-599D-4A29-A33E-193078575E8B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6626-C80F-402E-8FE9-5C56D163D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54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FF89-599D-4A29-A33E-193078575E8B}" type="datetimeFigureOut">
              <a:rPr lang="en-US" smtClean="0"/>
              <a:t>10/29/2019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6626-C80F-402E-8FE9-5C56D163D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0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D55FF89-599D-4A29-A33E-193078575E8B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F426626-C80F-402E-8FE9-5C56D163D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7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achingnetwork.org.uk/resourcecentre/Bookshop/BookDetails.asp?bookID=2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achingnetwork.org.uk/resourcecentre/TrainingAndAccreditation/#osc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Coaching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29 October 2019</a:t>
            </a:r>
          </a:p>
          <a:p>
            <a:r>
              <a:rPr lang="en-US" dirty="0" smtClean="0"/>
              <a:t>Holiday Inn, Harare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24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62711"/>
            <a:ext cx="10515600" cy="806853"/>
          </a:xfrm>
        </p:spPr>
        <p:txBody>
          <a:bodyPr>
            <a:normAutofit fontScale="90000"/>
          </a:bodyPr>
          <a:lstStyle/>
          <a:p>
            <a:r>
              <a:rPr lang="en-ZW" dirty="0"/>
              <a:t>Documentation for QI- QI Coaches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92765"/>
            <a:ext cx="12067504" cy="4791370"/>
          </a:xfrm>
        </p:spPr>
        <p:txBody>
          <a:bodyPr/>
          <a:lstStyle/>
          <a:p>
            <a:pPr marL="0" indent="0">
              <a:buNone/>
            </a:pPr>
            <a:endParaRPr lang="en-ZW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649985"/>
              </p:ext>
            </p:extLst>
          </p:nvPr>
        </p:nvGraphicFramePr>
        <p:xfrm>
          <a:off x="76200" y="762001"/>
          <a:ext cx="11687174" cy="5000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5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3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5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800" dirty="0">
                          <a:effectLst/>
                        </a:rPr>
                        <a:t>Deliverable</a:t>
                      </a:r>
                      <a:endParaRPr lang="en-ZW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800" dirty="0">
                          <a:effectLst/>
                        </a:rPr>
                        <a:t>Frequency</a:t>
                      </a:r>
                      <a:endParaRPr lang="en-ZW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800" dirty="0" smtClean="0">
                          <a:effectLst/>
                        </a:rPr>
                        <a:t>VL</a:t>
                      </a:r>
                      <a:r>
                        <a:rPr lang="en-ZW" sz="2800" baseline="0" dirty="0" smtClean="0">
                          <a:effectLst/>
                        </a:rPr>
                        <a:t> CL</a:t>
                      </a:r>
                      <a:r>
                        <a:rPr lang="en-ZW" sz="2800" dirty="0" smtClean="0">
                          <a:effectLst/>
                        </a:rPr>
                        <a:t>I </a:t>
                      </a:r>
                      <a:r>
                        <a:rPr lang="en-ZW" sz="2800" dirty="0">
                          <a:effectLst/>
                        </a:rPr>
                        <a:t>activity summary-</a:t>
                      </a:r>
                      <a:r>
                        <a:rPr lang="en-ZW" sz="2800" baseline="0" dirty="0">
                          <a:effectLst/>
                        </a:rPr>
                        <a:t> one pager</a:t>
                      </a:r>
                      <a:endParaRPr lang="en-ZW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800" dirty="0">
                          <a:effectLst/>
                        </a:rPr>
                        <a:t>M</a:t>
                      </a:r>
                      <a:r>
                        <a:rPr lang="en-ZW" sz="2800" dirty="0" smtClean="0">
                          <a:effectLst/>
                        </a:rPr>
                        <a:t>onthly</a:t>
                      </a:r>
                      <a:endParaRPr lang="en-ZW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0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VL</a:t>
                      </a:r>
                      <a:r>
                        <a:rPr lang="en-ZW" sz="2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CLI Facility Data submitted (after meeting with facility team)</a:t>
                      </a:r>
                      <a:endParaRPr lang="en-ZW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800" dirty="0" smtClean="0">
                          <a:effectLst/>
                        </a:rPr>
                        <a:t>Monthly</a:t>
                      </a:r>
                      <a:endParaRPr lang="en-ZW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800" dirty="0" smtClean="0">
                          <a:effectLst/>
                        </a:rPr>
                        <a:t>Viral</a:t>
                      </a:r>
                      <a:r>
                        <a:rPr lang="en-ZW" sz="2800" baseline="0" dirty="0" smtClean="0">
                          <a:effectLst/>
                        </a:rPr>
                        <a:t> Load Cascades</a:t>
                      </a:r>
                      <a:endParaRPr lang="en-ZW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800" dirty="0" smtClean="0">
                          <a:effectLst/>
                        </a:rPr>
                        <a:t>Quarterly</a:t>
                      </a:r>
                      <a:endParaRPr lang="en-ZW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800" dirty="0" smtClean="0">
                          <a:effectLst/>
                        </a:rPr>
                        <a:t>VLI </a:t>
                      </a:r>
                      <a:r>
                        <a:rPr lang="en-ZW" sz="2800" dirty="0">
                          <a:effectLst/>
                        </a:rPr>
                        <a:t>coaching summary</a:t>
                      </a:r>
                      <a:endParaRPr lang="en-ZW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800" dirty="0">
                          <a:effectLst/>
                        </a:rPr>
                        <a:t>After every coaching visit</a:t>
                      </a:r>
                      <a:endParaRPr lang="en-ZW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0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800" dirty="0">
                          <a:effectLst/>
                        </a:rPr>
                        <a:t>Success stories (narrative reports as well as QI story </a:t>
                      </a:r>
                      <a:r>
                        <a:rPr lang="en-ZW" sz="2800" dirty="0" smtClean="0">
                          <a:effectLst/>
                        </a:rPr>
                        <a:t>boards )</a:t>
                      </a:r>
                      <a:endParaRPr lang="en-ZW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800" dirty="0">
                          <a:effectLst/>
                        </a:rPr>
                        <a:t>At least one per quarter</a:t>
                      </a:r>
                      <a:endParaRPr lang="en-ZW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48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9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2" descr="C:\Users\Bekezela\Desktop\DSC_011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075" y="257175"/>
            <a:ext cx="11215519" cy="6305550"/>
          </a:xfrm>
          <a:noFill/>
        </p:spPr>
      </p:pic>
    </p:spTree>
    <p:extLst>
      <p:ext uri="{BB962C8B-B14F-4D97-AF65-F5344CB8AC3E}">
        <p14:creationId xmlns:p14="http://schemas.microsoft.com/office/powerpoint/2010/main" val="355955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Definition of Terms</a:t>
            </a:r>
          </a:p>
        </p:txBody>
      </p:sp>
      <p:sp>
        <p:nvSpPr>
          <p:cNvPr id="14029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i="1" dirty="0"/>
              <a:t>Coaching is…</a:t>
            </a:r>
            <a:endParaRPr lang="en-US" altLang="en-US" dirty="0"/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/>
              <a:t>"a </a:t>
            </a:r>
            <a:r>
              <a:rPr lang="en-US" altLang="en-US" b="1" dirty="0"/>
              <a:t>process</a:t>
            </a:r>
            <a:r>
              <a:rPr lang="en-US" altLang="en-US" dirty="0"/>
              <a:t> that </a:t>
            </a:r>
            <a:r>
              <a:rPr lang="en-US" altLang="en-US" b="1" dirty="0"/>
              <a:t>enables learning and development to occur </a:t>
            </a:r>
            <a:r>
              <a:rPr lang="en-US" altLang="en-US" dirty="0"/>
              <a:t>and thus </a:t>
            </a:r>
            <a:r>
              <a:rPr lang="en-US" altLang="en-US" b="1" dirty="0"/>
              <a:t>performance to improve</a:t>
            </a:r>
            <a:r>
              <a:rPr lang="en-US" altLang="en-US" dirty="0"/>
              <a:t>. To be a </a:t>
            </a:r>
            <a:r>
              <a:rPr lang="en-US" altLang="en-US" b="1" dirty="0"/>
              <a:t>successful coach requires a knowledge and understanding of process </a:t>
            </a:r>
            <a:r>
              <a:rPr lang="en-US" altLang="en-US" dirty="0"/>
              <a:t>as well as the variety of styles, skills and techniques that are appropriate to the context in which the coaching takes place“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dirty="0"/>
          </a:p>
          <a:p>
            <a:pPr>
              <a:buFont typeface="Arial" panose="020B0604020202020204" pitchFamily="34" charset="0"/>
              <a:buNone/>
            </a:pPr>
            <a:r>
              <a:rPr lang="en-US" altLang="en-US" sz="1900" dirty="0"/>
              <a:t>Eric </a:t>
            </a:r>
            <a:r>
              <a:rPr lang="en-US" altLang="en-US" sz="1900" dirty="0" err="1"/>
              <a:t>Parsloe</a:t>
            </a:r>
            <a:r>
              <a:rPr lang="en-US" altLang="en-US" sz="1900" dirty="0"/>
              <a:t>, </a:t>
            </a:r>
            <a:r>
              <a:rPr lang="en-US" altLang="en-US" sz="1900" i="1" dirty="0">
                <a:hlinkClick r:id="rId3"/>
              </a:rPr>
              <a:t>The Manager as Coach and Mentor</a:t>
            </a:r>
            <a:r>
              <a:rPr lang="en-US" altLang="en-US" sz="1900" dirty="0"/>
              <a:t> (1999) page 8. Eric is a respected author and Director of the </a:t>
            </a:r>
            <a:r>
              <a:rPr lang="en-US" altLang="en-US" sz="1900" dirty="0">
                <a:hlinkClick r:id="rId4"/>
              </a:rPr>
              <a:t>Oxford School of Coaching and Mentoring </a:t>
            </a:r>
            <a:endParaRPr lang="en-US" altLang="en-US" sz="19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976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4"/>
          <p:cNvSpPr>
            <a:spLocks noGrp="1"/>
          </p:cNvSpPr>
          <p:nvPr>
            <p:ph type="title"/>
          </p:nvPr>
        </p:nvSpPr>
        <p:spPr>
          <a:xfrm>
            <a:off x="2346325" y="287339"/>
            <a:ext cx="7543800" cy="1449387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An analogy….</a:t>
            </a:r>
          </a:p>
        </p:txBody>
      </p:sp>
      <p:pic>
        <p:nvPicPr>
          <p:cNvPr id="142339" name="Picture 7" descr="MCj0120993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6325" y="2151064"/>
            <a:ext cx="3703638" cy="3413125"/>
          </a:xfrm>
          <a:noFill/>
        </p:spPr>
      </p:pic>
      <p:sp>
        <p:nvSpPr>
          <p:cNvPr id="142340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143000"/>
            <a:ext cx="4038600" cy="5632450"/>
          </a:xfrm>
        </p:spPr>
        <p:txBody>
          <a:bodyPr/>
          <a:lstStyle/>
          <a:p>
            <a:pPr>
              <a:buFont typeface="Georgia" panose="02040502050405020303" pitchFamily="18" charset="0"/>
              <a:buNone/>
            </a:pPr>
            <a:r>
              <a:rPr lang="en-US" altLang="en-US" sz="5400"/>
              <a:t>What does the coach do for the athlete?</a:t>
            </a:r>
          </a:p>
          <a:p>
            <a:endParaRPr lang="en-US" altLang="en-US" sz="2200"/>
          </a:p>
          <a:p>
            <a:pPr>
              <a:buFont typeface="Georgia" panose="02040502050405020303" pitchFamily="18" charset="0"/>
              <a:buNone/>
            </a:pPr>
            <a:endParaRPr lang="en-US" altLang="en-US" sz="2200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8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4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An analogy….</a:t>
            </a:r>
          </a:p>
        </p:txBody>
      </p:sp>
      <p:pic>
        <p:nvPicPr>
          <p:cNvPr id="144387" name="Picture 7" descr="MCj0120993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6325" y="2151064"/>
            <a:ext cx="3703638" cy="3413125"/>
          </a:xfrm>
          <a:noFill/>
        </p:spPr>
      </p:pic>
      <p:sp>
        <p:nvSpPr>
          <p:cNvPr id="144388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4038600" cy="4946650"/>
          </a:xfrm>
        </p:spPr>
        <p:txBody>
          <a:bodyPr>
            <a:normAutofit/>
          </a:bodyPr>
          <a:lstStyle/>
          <a:p>
            <a:r>
              <a:rPr lang="en-US" altLang="en-US" sz="2200"/>
              <a:t>The coach </a:t>
            </a:r>
            <a:r>
              <a:rPr lang="en-US" altLang="en-US" sz="2200" b="1"/>
              <a:t>assesses</a:t>
            </a:r>
            <a:r>
              <a:rPr lang="en-US" altLang="en-US" sz="2200"/>
              <a:t> strengths and weaknesses honestly and gives </a:t>
            </a:r>
            <a:r>
              <a:rPr lang="en-US" altLang="en-US" sz="2200" b="1"/>
              <a:t>feedbac</a:t>
            </a:r>
            <a:r>
              <a:rPr lang="en-US" altLang="en-US" sz="2200"/>
              <a:t>k.</a:t>
            </a:r>
          </a:p>
          <a:p>
            <a:r>
              <a:rPr lang="en-US" altLang="en-US" sz="2200"/>
              <a:t>The coach </a:t>
            </a:r>
            <a:r>
              <a:rPr lang="en-US" altLang="en-US" sz="2200" b="1"/>
              <a:t>encourages</a:t>
            </a:r>
            <a:r>
              <a:rPr lang="en-US" altLang="en-US" sz="2200"/>
              <a:t> and pushes, but does not DO exercises for the athlete.</a:t>
            </a:r>
          </a:p>
          <a:p>
            <a:r>
              <a:rPr lang="en-US" altLang="en-US" sz="2200"/>
              <a:t>The coach helps the athlete keep </a:t>
            </a:r>
            <a:r>
              <a:rPr lang="en-US" altLang="en-US" sz="2200" b="1"/>
              <a:t>focused</a:t>
            </a:r>
            <a:r>
              <a:rPr lang="en-US" altLang="en-US" sz="2200"/>
              <a:t> on the goal and moving forward.</a:t>
            </a:r>
          </a:p>
          <a:p>
            <a:r>
              <a:rPr lang="en-US" altLang="en-US" sz="2200"/>
              <a:t>The coach brings </a:t>
            </a:r>
            <a:r>
              <a:rPr lang="en-US" altLang="en-US" sz="2200" b="1"/>
              <a:t>technical information</a:t>
            </a:r>
            <a:r>
              <a:rPr lang="en-US" altLang="en-US" sz="2200"/>
              <a:t> about how to achieve the goal.</a:t>
            </a:r>
          </a:p>
          <a:p>
            <a:endParaRPr lang="en-US" altLang="en-US" sz="2200"/>
          </a:p>
          <a:p>
            <a:pPr>
              <a:buFont typeface="Georgia" panose="02040502050405020303" pitchFamily="18" charset="0"/>
              <a:buNone/>
            </a:pPr>
            <a:endParaRPr lang="en-US" altLang="en-US" sz="2200"/>
          </a:p>
          <a:p>
            <a:endParaRPr lang="en-US" altLang="en-US"/>
          </a:p>
        </p:txBody>
      </p:sp>
      <p:sp>
        <p:nvSpPr>
          <p:cNvPr id="144389" name="Rectangle 4"/>
          <p:cNvSpPr>
            <a:spLocks noChangeArrowheads="1"/>
          </p:cNvSpPr>
          <p:nvPr/>
        </p:nvSpPr>
        <p:spPr bwMode="auto">
          <a:xfrm>
            <a:off x="1524000" y="1447801"/>
            <a:ext cx="510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Arial" panose="020B0604020202020204" pitchFamily="34" charset="0"/>
              </a:rPr>
              <a:t>The athlete decides the goal, the coach helps him get there.</a:t>
            </a:r>
          </a:p>
        </p:txBody>
      </p:sp>
    </p:spTree>
    <p:extLst>
      <p:ext uri="{BB962C8B-B14F-4D97-AF65-F5344CB8AC3E}">
        <p14:creationId xmlns:p14="http://schemas.microsoft.com/office/powerpoint/2010/main" val="304552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/>
          </p:nvPr>
        </p:nvSpPr>
        <p:spPr>
          <a:xfrm>
            <a:off x="1676400" y="152401"/>
            <a:ext cx="75438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Coaching Behaviors</a:t>
            </a:r>
          </a:p>
        </p:txBody>
      </p:sp>
      <p:sp>
        <p:nvSpPr>
          <p:cNvPr id="229379" name="Content Placeholder 2"/>
          <p:cNvSpPr>
            <a:spLocks noGrp="1"/>
          </p:cNvSpPr>
          <p:nvPr>
            <p:ph idx="1"/>
          </p:nvPr>
        </p:nvSpPr>
        <p:spPr>
          <a:xfrm>
            <a:off x="6629400" y="1447800"/>
            <a:ext cx="3657600" cy="3962400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/>
              <a:t>Support by setting appropriate goals and methods of assessing progress in relation to these goals – Follow up using previous visit results</a:t>
            </a:r>
          </a:p>
          <a:p>
            <a:endParaRPr lang="en-US" altLang="en-US"/>
          </a:p>
        </p:txBody>
      </p:sp>
      <p:pic>
        <p:nvPicPr>
          <p:cNvPr id="229380" name="Picture 2" descr="C:\Documents and Settings\map06\My Documents\My Pictures\Picturemix\Picturemix 1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4445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362963"/>
              </p:ext>
            </p:extLst>
          </p:nvPr>
        </p:nvGraphicFramePr>
        <p:xfrm>
          <a:off x="533400" y="4668834"/>
          <a:ext cx="10909662" cy="1274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6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6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7382">
                <a:tc>
                  <a:txBody>
                    <a:bodyPr/>
                    <a:lstStyle/>
                    <a:p>
                      <a:r>
                        <a:rPr lang="en-US" sz="1800" dirty="0"/>
                        <a:t>Goal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Actions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Timeline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38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1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46264"/>
            <a:ext cx="8229600" cy="618441"/>
          </a:xfrm>
        </p:spPr>
        <p:txBody>
          <a:bodyPr>
            <a:normAutofit fontScale="90000"/>
          </a:bodyPr>
          <a:lstStyle/>
          <a:p>
            <a:r>
              <a:rPr lang="en-ZW" dirty="0"/>
              <a:t>Expectations from VL CLI coaches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5" y="1088570"/>
            <a:ext cx="11599816" cy="5451567"/>
          </a:xfrm>
        </p:spPr>
        <p:txBody>
          <a:bodyPr>
            <a:normAutofit fontScale="92500"/>
          </a:bodyPr>
          <a:lstStyle/>
          <a:p>
            <a:pPr lvl="0"/>
            <a:r>
              <a:rPr lang="en-US" sz="3200" dirty="0" smtClean="0"/>
              <a:t>C</a:t>
            </a:r>
            <a:r>
              <a:rPr lang="en-US" sz="3200" dirty="0" smtClean="0"/>
              <a:t>onduct coaching site visits with site QI teams and assist them with implementing continuous improvement efforts, including the tools, workshop PPT reports and the deliverables </a:t>
            </a:r>
            <a:endParaRPr lang="en-ZW" sz="3200" dirty="0" smtClean="0"/>
          </a:p>
          <a:p>
            <a:pPr lvl="1"/>
            <a:r>
              <a:rPr lang="en-US" sz="3200" i="1" dirty="0" smtClean="0"/>
              <a:t>help site teams understand and use their performance measurement data to improve</a:t>
            </a:r>
            <a:endParaRPr lang="en-ZW" sz="3200" i="1" dirty="0" smtClean="0"/>
          </a:p>
          <a:p>
            <a:pPr lvl="0"/>
            <a:r>
              <a:rPr lang="en-US" sz="3200" dirty="0" smtClean="0"/>
              <a:t>C</a:t>
            </a:r>
            <a:r>
              <a:rPr lang="en-US" sz="3200" dirty="0" smtClean="0"/>
              <a:t>onduct CMM and develop recommendations for improvement</a:t>
            </a:r>
            <a:endParaRPr lang="en-ZW" sz="3200" dirty="0" smtClean="0"/>
          </a:p>
          <a:p>
            <a:pPr lvl="0"/>
            <a:r>
              <a:rPr lang="en-US" sz="3200" dirty="0" smtClean="0"/>
              <a:t>G</a:t>
            </a:r>
            <a:r>
              <a:rPr lang="en-US" sz="3200" dirty="0" smtClean="0"/>
              <a:t>uide site teams to document QI activities</a:t>
            </a:r>
          </a:p>
          <a:p>
            <a:pPr lvl="0"/>
            <a:r>
              <a:rPr lang="en-US" sz="3200" dirty="0" smtClean="0"/>
              <a:t>Support data collection activities, including validating raw data</a:t>
            </a:r>
            <a:endParaRPr lang="en-ZW" sz="3200" dirty="0" smtClean="0"/>
          </a:p>
          <a:p>
            <a:pPr lvl="0"/>
            <a:r>
              <a:rPr lang="en-US" sz="3200" dirty="0" smtClean="0"/>
              <a:t>With faculty, plan and facilitate VL CLI rollout to new facilities, and build capacity of new coaches as the VL CLI rolls out</a:t>
            </a:r>
          </a:p>
          <a:p>
            <a:pPr lvl="0"/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88095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65101"/>
            <a:ext cx="10515600" cy="882650"/>
          </a:xfrm>
        </p:spPr>
        <p:txBody>
          <a:bodyPr/>
          <a:lstStyle/>
          <a:p>
            <a:r>
              <a:rPr lang="en-US" dirty="0" smtClean="0"/>
              <a:t>Coaching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047751"/>
            <a:ext cx="11791950" cy="55530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On-site visit at least once a month</a:t>
            </a:r>
          </a:p>
          <a:p>
            <a:pPr lvl="1"/>
            <a:r>
              <a:rPr lang="en-US" sz="2400" i="1" dirty="0" smtClean="0"/>
              <a:t>Review performance from past month past month, </a:t>
            </a:r>
            <a:r>
              <a:rPr lang="en-US" sz="2400" i="1" dirty="0" err="1" smtClean="0"/>
              <a:t>incl</a:t>
            </a:r>
            <a:r>
              <a:rPr lang="en-US" sz="2400" i="1" dirty="0" smtClean="0"/>
              <a:t> whether agreed PDSAs were implemented </a:t>
            </a:r>
          </a:p>
          <a:p>
            <a:pPr lvl="1"/>
            <a:r>
              <a:rPr lang="en-US" sz="2400" i="1" dirty="0" smtClean="0"/>
              <a:t>Identify new gaps</a:t>
            </a:r>
          </a:p>
          <a:p>
            <a:pPr lvl="1"/>
            <a:r>
              <a:rPr lang="en-US" sz="2400" i="1" dirty="0" smtClean="0"/>
              <a:t>Identify new opportunities for improvement</a:t>
            </a:r>
          </a:p>
          <a:p>
            <a:pPr lvl="1"/>
            <a:r>
              <a:rPr lang="en-US" sz="2400" i="1" dirty="0" smtClean="0"/>
              <a:t>Documentation of PDSAs</a:t>
            </a:r>
          </a:p>
          <a:p>
            <a:pPr lvl="1"/>
            <a:r>
              <a:rPr lang="en-US" sz="2400" i="1" dirty="0" smtClean="0"/>
              <a:t>DQA on VL CLI metrics</a:t>
            </a:r>
          </a:p>
          <a:p>
            <a:r>
              <a:rPr lang="en-US" sz="2400" dirty="0" smtClean="0"/>
              <a:t>Virtual support in-between monthly visits</a:t>
            </a:r>
          </a:p>
          <a:p>
            <a:r>
              <a:rPr lang="en-US" sz="2400" dirty="0" smtClean="0"/>
              <a:t>Monthly Coach meetings (virtual and physical) with PMT</a:t>
            </a:r>
          </a:p>
          <a:p>
            <a:r>
              <a:rPr lang="en-US" sz="2400" dirty="0" smtClean="0"/>
              <a:t>Virtual calls with LARC team</a:t>
            </a:r>
          </a:p>
          <a:p>
            <a:r>
              <a:rPr lang="en-US" sz="2400" dirty="0" smtClean="0"/>
              <a:t>Facilitate peer learning among participating facilities between LSs</a:t>
            </a:r>
          </a:p>
          <a:p>
            <a:r>
              <a:rPr lang="en-US" sz="2400" dirty="0" smtClean="0"/>
              <a:t>Rapidly escalate system issues requiring MOHCC attention e.g. S/O of registers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113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220209"/>
            <a:ext cx="10515600" cy="75134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Coaching process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879022"/>
            <a:ext cx="11677650" cy="57027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Measured on a monthly basis, and reviewed by Collaborative project management team.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Process indicators will be calculated to confirm adherence to Collaborative methodology.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What we want to know: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3200" i="1" dirty="0" smtClean="0"/>
              <a:t>Were the Collaborative sites visited?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3200" i="1" dirty="0" smtClean="0"/>
              <a:t>Were sites’ Collaborative data reviewed during the visit?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3200" i="1" dirty="0" smtClean="0"/>
              <a:t>Were sites’ PDSAs documented?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3200" i="1" dirty="0" smtClean="0"/>
              <a:t>Were sites’ CMM scores captured Pre &amp; Post LARC?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94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436</TotalTime>
  <Words>511</Words>
  <Application>Microsoft Office PowerPoint</Application>
  <PresentationFormat>Widescreen</PresentationFormat>
  <Paragraphs>69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Georgia</vt:lpstr>
      <vt:lpstr>Rockwell</vt:lpstr>
      <vt:lpstr>Rockwell Condensed</vt:lpstr>
      <vt:lpstr>Times New Roman</vt:lpstr>
      <vt:lpstr>Wingdings</vt:lpstr>
      <vt:lpstr>Wood Type</vt:lpstr>
      <vt:lpstr>Coaching Update</vt:lpstr>
      <vt:lpstr>PowerPoint Presentation</vt:lpstr>
      <vt:lpstr>Definition of Terms</vt:lpstr>
      <vt:lpstr>An analogy….</vt:lpstr>
      <vt:lpstr>An analogy….</vt:lpstr>
      <vt:lpstr>Coaching Behaviors</vt:lpstr>
      <vt:lpstr>Expectations from VL CLI coaches</vt:lpstr>
      <vt:lpstr>Coaching tasks</vt:lpstr>
      <vt:lpstr>Coaching process indicators</vt:lpstr>
      <vt:lpstr>Documentation for QI- QI Coaches</vt:lpstr>
      <vt:lpstr>Thank you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Bekezela Khabo</dc:creator>
  <cp:lastModifiedBy>Bekezela Khabo</cp:lastModifiedBy>
  <cp:revision>24</cp:revision>
  <dcterms:created xsi:type="dcterms:W3CDTF">2019-10-28T16:23:13Z</dcterms:created>
  <dcterms:modified xsi:type="dcterms:W3CDTF">2019-10-29T12:20:31Z</dcterms:modified>
</cp:coreProperties>
</file>